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1" r:id="rId4"/>
    <p:sldId id="257" r:id="rId5"/>
    <p:sldId id="259" r:id="rId6"/>
    <p:sldId id="260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6E3F962-9463-4948-ACE1-1C81AD3D10E5}">
          <p14:sldIdLst>
            <p14:sldId id="256"/>
            <p14:sldId id="262"/>
            <p14:sldId id="261"/>
            <p14:sldId id="257"/>
          </p14:sldIdLst>
        </p14:section>
        <p14:section name="Раздел без заголовка" id="{280EBAAB-8061-4C5C-B4E8-49D05F7185C9}">
          <p14:sldIdLst>
            <p14:sldId id="259"/>
            <p14:sldId id="260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25827-25AC-49B2-82A8-BF31C079B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54838" y="663608"/>
            <a:ext cx="9755187" cy="1376923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chemeClr val="bg2">
                    <a:lumMod val="50000"/>
                  </a:schemeClr>
                </a:solidFill>
              </a:rPr>
              <a:t> депортації як ПРАКТИКА етнічних </a:t>
            </a:r>
            <a:r>
              <a:rPr lang="uk-UA" sz="4000">
                <a:solidFill>
                  <a:schemeClr val="bg2">
                    <a:lumMod val="50000"/>
                  </a:schemeClr>
                </a:solidFill>
              </a:rPr>
              <a:t>чисток В системі </a:t>
            </a:r>
            <a:r>
              <a:rPr lang="uk-UA" sz="4000" dirty="0">
                <a:solidFill>
                  <a:schemeClr val="bg2">
                    <a:lumMod val="50000"/>
                  </a:schemeClr>
                </a:solidFill>
              </a:rPr>
              <a:t>геноциду  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2D17A0-3C4F-41D9-AE6F-435E4359D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294568" y="2191203"/>
            <a:ext cx="10418932" cy="22511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E8E35B-87E4-4E0C-A0A3-4268B0E9A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8608">
            <a:off x="3670332" y="2172587"/>
            <a:ext cx="3687684" cy="22442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A50BAAE-9B12-4A74-8468-BF2BF998D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8883">
            <a:off x="172204" y="2490940"/>
            <a:ext cx="3513578" cy="20575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6188AE-1042-4BE8-B2AD-F5A6CC269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8757">
            <a:off x="6932287" y="1991850"/>
            <a:ext cx="3704423" cy="22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1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AEB9D-9B64-4D33-9B90-6762F6905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24287"/>
            <a:ext cx="10394707" cy="862641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ХХІ ст.  депортації по-</a:t>
            </a:r>
            <a:r>
              <a:rPr lang="uk-UA" dirty="0" err="1">
                <a:solidFill>
                  <a:schemeClr val="tx1"/>
                </a:solidFill>
              </a:rPr>
              <a:t>Рашистськи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3B4EB6B1-214F-412C-A41A-70062381B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5068018" cy="5564038"/>
          </a:xfrm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endParaRPr lang="uk-UA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endParaRPr lang="uk-UA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endParaRPr lang="uk-UA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endParaRPr lang="uk-UA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endParaRPr lang="uk-UA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endParaRPr lang="uk-UA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endParaRPr lang="uk-UA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endParaRPr lang="uk-UA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endParaRPr lang="uk-UA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endParaRPr lang="uk-UA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endParaRPr lang="uk-UA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     Примусові депортації </a:t>
            </a:r>
          </a:p>
          <a:p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              2022-2023 </a:t>
            </a:r>
          </a:p>
          <a:p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     За оцінками ООН -2.8млн.громадян України</a:t>
            </a:r>
          </a:p>
          <a:p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200 тис. дітей</a:t>
            </a:r>
          </a:p>
          <a:p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Лубінець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 вказує інші дані на 2024 рік</a:t>
            </a:r>
          </a:p>
          <a:p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« тиха депортація» в Криму</a:t>
            </a:r>
          </a:p>
          <a:p>
            <a:endParaRPr lang="uk-UA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endParaRPr lang="uk-UA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uk-UA" dirty="0"/>
          </a:p>
          <a:p>
            <a:endParaRPr lang="ru-RU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89E4880A-8AC1-4E70-A2A1-7F90B7D64D2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948687" y="2153221"/>
            <a:ext cx="2828925" cy="1619250"/>
          </a:xfrm>
        </p:spPr>
      </p:pic>
      <p:sp>
        <p:nvSpPr>
          <p:cNvPr id="16" name="Текст 15">
            <a:extLst>
              <a:ext uri="{FF2B5EF4-FFF2-40B4-BE49-F238E27FC236}">
                <a16:creationId xmlns:a16="http://schemas.microsoft.com/office/drawing/2014/main" id="{DB3B5C83-7FE7-4AF0-A842-7B831AE9D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11350" y="1319843"/>
            <a:ext cx="4371331" cy="3830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22D59C45-A551-4F2E-8CEE-5817BD91D41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711350" y="3824018"/>
            <a:ext cx="2828925" cy="1619250"/>
          </a:xfrm>
        </p:spPr>
      </p:pic>
    </p:spTree>
    <p:extLst>
      <p:ext uri="{BB962C8B-B14F-4D97-AF65-F5344CB8AC3E}">
        <p14:creationId xmlns:p14="http://schemas.microsoft.com/office/powerpoint/2010/main" val="59240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539413A-FDD7-4603-9E29-D6DA9B11C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11" y="685802"/>
            <a:ext cx="9790981" cy="1988388"/>
          </a:xfrm>
        </p:spPr>
        <p:txBody>
          <a:bodyPr>
            <a:normAutofit fontScale="90000"/>
          </a:bodyPr>
          <a:lstStyle/>
          <a:p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ДЕПОРТАЦіЯ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-(франц.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deportation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від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 лат.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dеportаtio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 –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вигнання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заслання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) –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примусове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виселення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 з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місця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постійного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проживання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 особи,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групи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осіб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чи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 народу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F4DF364-DC3B-42EE-9B6C-5F1DF781F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025" y="2863970"/>
            <a:ext cx="11454262" cy="25179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866853-71DB-4537-8F06-3606C9982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49" y="2979724"/>
            <a:ext cx="3010484" cy="201207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81A9AA0-3A07-461C-B104-C6A704126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95" y="2979724"/>
            <a:ext cx="2686050" cy="21278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652597D-46E4-4883-BEA5-E3CDFF208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965" y="2863970"/>
            <a:ext cx="2569233" cy="19064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46978F-FA7D-48D0-BFCE-DD7DE06D8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333" y="358664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7D059-9472-43A6-B5E4-9EA617E92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6" y="232913"/>
            <a:ext cx="4691107" cy="776378"/>
          </a:xfrm>
        </p:spPr>
        <p:txBody>
          <a:bodyPr>
            <a:normAutofit/>
          </a:bodyPr>
          <a:lstStyle/>
          <a:p>
            <a:r>
              <a:rPr lang="uk-UA" dirty="0"/>
              <a:t>Із </a:t>
            </a:r>
            <a:r>
              <a:rPr lang="uk-UA" dirty="0" err="1"/>
              <a:t>ІСТОРІї</a:t>
            </a:r>
            <a:r>
              <a:rPr lang="uk-UA" dirty="0"/>
              <a:t> депортацій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A6B23E-6FC9-4975-8BDF-D32742ECC6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7223" y="802257"/>
            <a:ext cx="6323161" cy="388188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uk-UA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b="1" dirty="0">
                <a:latin typeface="Arial Black" panose="020B0A04020102020204" pitchFamily="34" charset="0"/>
              </a:rPr>
              <a:t>Депортації - механізм імперії на болотах</a:t>
            </a:r>
            <a:endParaRPr lang="en-US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b="1" dirty="0">
                <a:latin typeface="Arial Black" panose="020B0A04020102020204" pitchFamily="34" charset="0"/>
              </a:rPr>
              <a:t>1886 рік </a:t>
            </a:r>
            <a:r>
              <a:rPr lang="uk-UA" b="1" dirty="0">
                <a:latin typeface="Bahnschrift" panose="020B0502040204020203" pitchFamily="34" charset="0"/>
              </a:rPr>
              <a:t>« географія неблагонадійності»</a:t>
            </a:r>
          </a:p>
          <a:p>
            <a:pPr marL="0" indent="0">
              <a:buNone/>
            </a:pPr>
            <a:r>
              <a:rPr lang="uk-UA" b="1" dirty="0">
                <a:latin typeface="Arial Black" panose="020B0A04020102020204" pitchFamily="34" charset="0"/>
              </a:rPr>
              <a:t>Ідеолог -    </a:t>
            </a:r>
            <a:r>
              <a:rPr lang="uk-UA" b="1" dirty="0" err="1">
                <a:latin typeface="Arial Black" panose="020B0A04020102020204" pitchFamily="34" charset="0"/>
              </a:rPr>
              <a:t>Акім</a:t>
            </a:r>
            <a:r>
              <a:rPr lang="uk-UA" b="1" dirty="0">
                <a:latin typeface="Arial Black" panose="020B0A04020102020204" pitchFamily="34" charset="0"/>
              </a:rPr>
              <a:t> </a:t>
            </a:r>
            <a:r>
              <a:rPr lang="uk-UA" b="1" dirty="0" err="1">
                <a:latin typeface="Arial Black" panose="020B0A04020102020204" pitchFamily="34" charset="0"/>
              </a:rPr>
              <a:t>золотарьов</a:t>
            </a:r>
            <a:endParaRPr lang="uk-UA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b="1" dirty="0">
                <a:latin typeface="Arial Black" panose="020B0A04020102020204" pitchFamily="34" charset="0"/>
              </a:rPr>
              <a:t>1908 – </a:t>
            </a:r>
            <a:r>
              <a:rPr lang="uk-UA" b="1" dirty="0" err="1">
                <a:latin typeface="Bahnschrift" panose="020B0502040204020203" pitchFamily="34" charset="0"/>
              </a:rPr>
              <a:t>рускоє</a:t>
            </a:r>
            <a:r>
              <a:rPr lang="uk-UA" b="1" dirty="0">
                <a:latin typeface="Bahnschrift" panose="020B0502040204020203" pitchFamily="34" charset="0"/>
              </a:rPr>
              <a:t> </a:t>
            </a:r>
            <a:r>
              <a:rPr lang="uk-UA" b="1" dirty="0" err="1">
                <a:latin typeface="Bahnschrift" panose="020B0502040204020203" pitchFamily="34" charset="0"/>
              </a:rPr>
              <a:t>общество</a:t>
            </a:r>
            <a:r>
              <a:rPr lang="uk-UA" b="1" dirty="0">
                <a:latin typeface="Bahnschrift" panose="020B0502040204020203" pitchFamily="34" charset="0"/>
              </a:rPr>
              <a:t> окраїн</a:t>
            </a:r>
          </a:p>
          <a:p>
            <a:pPr marL="0" indent="0">
              <a:buNone/>
            </a:pPr>
            <a:endParaRPr lang="uk-UA"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uk-UA" dirty="0">
                <a:latin typeface="Segoe UI Black" panose="020B0A02040204020203" pitchFamily="34" charset="0"/>
                <a:ea typeface="Segoe UI Black" panose="020B0A02040204020203" pitchFamily="34" charset="0"/>
              </a:rPr>
              <a:t>Депортації в роки Першої світової війни</a:t>
            </a:r>
          </a:p>
          <a:p>
            <a:pPr>
              <a:buFontTx/>
              <a:buChar char="-"/>
            </a:pPr>
            <a:r>
              <a:rPr lang="uk-UA" b="1" i="1" dirty="0">
                <a:latin typeface="Bahnschrift SemiBold" panose="020B0502040204020203" pitchFamily="34" charset="0"/>
              </a:rPr>
              <a:t>« ліквідаційне» законодавство щодо </a:t>
            </a:r>
            <a:r>
              <a:rPr lang="uk-UA" b="1" i="1" dirty="0" err="1">
                <a:latin typeface="Bahnschrift SemiBold" panose="020B0502040204020203" pitchFamily="34" charset="0"/>
              </a:rPr>
              <a:t>нім.населення</a:t>
            </a:r>
            <a:endParaRPr lang="uk-UA" b="1" i="1" dirty="0">
              <a:latin typeface="Bahnschrift SemiBold" panose="020B0502040204020203" pitchFamily="34" charset="0"/>
            </a:endParaRPr>
          </a:p>
          <a:p>
            <a:pPr>
              <a:buFontTx/>
              <a:buChar char="-"/>
            </a:pPr>
            <a:r>
              <a:rPr lang="uk-UA" b="1" i="1" dirty="0">
                <a:latin typeface="Bahnschrift SemiBold" panose="020B0502040204020203" pitchFamily="34" charset="0"/>
              </a:rPr>
              <a:t>Депортації українців( </a:t>
            </a:r>
            <a:r>
              <a:rPr lang="uk-UA" b="1" i="1" dirty="0" err="1">
                <a:latin typeface="Bahnschrift SemiBold" panose="020B0502040204020203" pitchFamily="34" charset="0"/>
              </a:rPr>
              <a:t>грушевський</a:t>
            </a:r>
            <a:r>
              <a:rPr lang="uk-UA" b="1" i="1" dirty="0">
                <a:latin typeface="Bahnschrift SemiBold" panose="020B0502040204020203" pitchFamily="34" charset="0"/>
              </a:rPr>
              <a:t>, </a:t>
            </a:r>
            <a:r>
              <a:rPr lang="uk-UA" b="1" i="1" dirty="0" err="1">
                <a:latin typeface="Bahnschrift SemiBold" panose="020B0502040204020203" pitchFamily="34" charset="0"/>
              </a:rPr>
              <a:t>шептицький</a:t>
            </a:r>
            <a:r>
              <a:rPr lang="uk-UA" b="1" i="1" dirty="0">
                <a:latin typeface="Bahnschrift SemiBold" panose="020B0502040204020203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uk-UA" b="1" i="1" dirty="0">
                <a:latin typeface="Bahnschrift SemiBold" panose="020B0502040204020203" pitchFamily="34" charset="0"/>
              </a:rPr>
              <a:t>Зміна політики збільшовиченої влади (1918, 1924) .німецька автономія </a:t>
            </a:r>
            <a:r>
              <a:rPr lang="uk-UA" b="1" i="1" dirty="0" err="1">
                <a:latin typeface="Bahnschrift SemiBold" panose="020B0502040204020203" pitchFamily="34" charset="0"/>
              </a:rPr>
              <a:t>поволжя</a:t>
            </a:r>
            <a:r>
              <a:rPr lang="uk-UA" b="1" i="1" dirty="0">
                <a:latin typeface="Bahnschrift SemiBold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uk-UA" b="1" i="1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uk-UA" b="1" i="1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ru-RU" b="1" i="1" dirty="0">
              <a:latin typeface="Bahnschrift SemiBold" panose="020B0502040204020203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CF979B-D9B5-4815-8FC6-9883A95F5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190" y="1173193"/>
            <a:ext cx="4528867" cy="420139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uk-UA" sz="2400" dirty="0"/>
              <a:t>Вигнання, як покарання</a:t>
            </a:r>
          </a:p>
          <a:p>
            <a:pPr algn="l"/>
            <a:r>
              <a:rPr lang="uk-UA" sz="2400" dirty="0"/>
              <a:t>1492- Іспанія</a:t>
            </a:r>
          </a:p>
          <a:p>
            <a:pPr algn="l"/>
            <a:r>
              <a:rPr lang="uk-UA" sz="2400" dirty="0"/>
              <a:t>1561 захоплення </a:t>
            </a:r>
            <a:r>
              <a:rPr lang="uk-UA" sz="2400" dirty="0" err="1"/>
              <a:t>московитами</a:t>
            </a:r>
            <a:r>
              <a:rPr lang="uk-UA" sz="2400" dirty="0"/>
              <a:t> Полоцька</a:t>
            </a:r>
          </a:p>
          <a:p>
            <a:pPr algn="l"/>
            <a:r>
              <a:rPr lang="uk-UA" sz="2400" dirty="0"/>
              <a:t>Виселення </a:t>
            </a:r>
            <a:r>
              <a:rPr lang="uk-UA" sz="2400" dirty="0" err="1"/>
              <a:t>адигеїв</a:t>
            </a:r>
            <a:r>
              <a:rPr lang="uk-UA" sz="2400" dirty="0"/>
              <a:t>, черкесів</a:t>
            </a:r>
          </a:p>
          <a:p>
            <a:pPr algn="l"/>
            <a:r>
              <a:rPr lang="uk-UA" sz="2400" dirty="0"/>
              <a:t>Х</a:t>
            </a:r>
            <a:r>
              <a:rPr lang="en-US" sz="2400" dirty="0"/>
              <a:t>VIII </a:t>
            </a:r>
            <a:r>
              <a:rPr lang="uk-UA" sz="2400" dirty="0"/>
              <a:t>Межа « осілості»</a:t>
            </a:r>
          </a:p>
          <a:p>
            <a:pPr algn="l"/>
            <a:r>
              <a:rPr lang="uk-UA" sz="2400" dirty="0"/>
              <a:t>1778-1779- </a:t>
            </a:r>
            <a:r>
              <a:rPr lang="uk-UA" sz="2400" dirty="0" err="1"/>
              <a:t>проєкт</a:t>
            </a:r>
            <a:r>
              <a:rPr lang="uk-UA" sz="2400" dirty="0"/>
              <a:t> </a:t>
            </a:r>
            <a:r>
              <a:rPr lang="uk-UA" sz="2400" dirty="0" err="1"/>
              <a:t>Рум’янцева</a:t>
            </a:r>
            <a:r>
              <a:rPr lang="uk-UA" sz="2400" dirty="0"/>
              <a:t>-Задунайського і Потьомкіна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913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D332E-1C74-4624-A1D1-E154D30C3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solidFill>
                  <a:srgbClr val="C00000"/>
                </a:solidFill>
              </a:rPr>
              <a:t>                   Властивості депортацій </a:t>
            </a:r>
            <a:r>
              <a:rPr lang="uk-UA" sz="4000" dirty="0" err="1">
                <a:solidFill>
                  <a:srgbClr val="C00000"/>
                </a:solidFill>
              </a:rPr>
              <a:t>совітів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92F12D-770A-4DA2-AC1E-A0E04C0309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90778"/>
            <a:ext cx="10394707" cy="3683808"/>
          </a:xfrm>
        </p:spPr>
        <p:txBody>
          <a:bodyPr>
            <a:normAutofit/>
          </a:bodyPr>
          <a:lstStyle/>
          <a:p>
            <a:r>
              <a:rPr lang="uk-UA" sz="3600" dirty="0"/>
              <a:t>Адміністративний характер</a:t>
            </a:r>
          </a:p>
          <a:p>
            <a:r>
              <a:rPr lang="uk-UA" sz="3600" dirty="0"/>
              <a:t>Колективний аспект</a:t>
            </a:r>
          </a:p>
          <a:p>
            <a:r>
              <a:rPr lang="uk-UA" sz="3600" dirty="0"/>
              <a:t>Примус переселення без права повернення на батьківщину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0834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606F8-2BD3-43DC-A8C8-454AE21F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20771"/>
            <a:ext cx="6931325" cy="750498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Початок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совєтських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департацій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9F67E2-3BC8-476B-94E8-3739451377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413" r="22413"/>
          <a:stretch>
            <a:fillRect/>
          </a:stretch>
        </p:blipFill>
        <p:spPr>
          <a:xfrm>
            <a:off x="8255480" y="685801"/>
            <a:ext cx="3160742" cy="354545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38D74AE-FDA0-4A2C-95D2-2D6A4C830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639" y="871270"/>
            <a:ext cx="8514270" cy="4692858"/>
          </a:xfrm>
        </p:spPr>
        <p:txBody>
          <a:bodyPr>
            <a:normAutofit/>
          </a:bodyPr>
          <a:lstStyle/>
          <a:p>
            <a:pPr algn="l"/>
            <a:r>
              <a:rPr lang="uk-UA" sz="2000" dirty="0">
                <a:latin typeface="Bahnschrift" panose="020B0502040204020203" pitchFamily="34" charset="0"/>
              </a:rPr>
              <a:t>-</a:t>
            </a:r>
            <a:r>
              <a:rPr lang="uk-UA" sz="2000" b="1" dirty="0">
                <a:latin typeface="Bahnschrift" panose="020B0502040204020203" pitchFamily="34" charset="0"/>
              </a:rPr>
              <a:t>1922, 1924</a:t>
            </a:r>
            <a:r>
              <a:rPr lang="uk-UA" sz="2000" dirty="0">
                <a:latin typeface="Bahnschrift" panose="020B0502040204020203" pitchFamily="34" charset="0"/>
              </a:rPr>
              <a:t> – Кремль узаконив в декреті, положенні </a:t>
            </a:r>
          </a:p>
          <a:p>
            <a:pPr algn="l"/>
            <a:r>
              <a:rPr lang="uk-UA" sz="2000" dirty="0" err="1">
                <a:latin typeface="Bahnschrift" panose="020B0502040204020203" pitchFamily="34" charset="0"/>
              </a:rPr>
              <a:t>адмін</a:t>
            </a:r>
            <a:r>
              <a:rPr lang="uk-UA" sz="2000" dirty="0">
                <a:latin typeface="Bahnschrift" panose="020B0502040204020203" pitchFamily="34" charset="0"/>
              </a:rPr>
              <a:t>. виселення, заслання, ув’язнення в концтабори</a:t>
            </a:r>
          </a:p>
          <a:p>
            <a:pPr algn="l"/>
            <a:endParaRPr lang="uk-UA" sz="2000" dirty="0">
              <a:latin typeface="Bahnschrift" panose="020B0502040204020203" pitchFamily="34" charset="0"/>
            </a:endParaRPr>
          </a:p>
          <a:p>
            <a:pPr algn="l"/>
            <a:r>
              <a:rPr lang="uk-UA" sz="2000" dirty="0">
                <a:latin typeface="Bahnschrift" panose="020B0502040204020203" pitchFamily="34" charset="0"/>
              </a:rPr>
              <a:t>- депортація активних діячів Української революції, українських інтелектуалів; </a:t>
            </a:r>
          </a:p>
          <a:p>
            <a:pPr algn="l"/>
            <a:r>
              <a:rPr lang="uk-UA" sz="2000" dirty="0">
                <a:latin typeface="Bahnschrift" panose="020B0502040204020203" pitchFamily="34" charset="0"/>
              </a:rPr>
              <a:t> - депортація 77 лікарів, професорів Харкова, Києва (1922);</a:t>
            </a:r>
          </a:p>
          <a:p>
            <a:pPr algn="l"/>
            <a:endParaRPr lang="uk-UA" sz="2000" dirty="0">
              <a:latin typeface="Bahnschrift" panose="020B0502040204020203" pitchFamily="34" charset="0"/>
            </a:endParaRPr>
          </a:p>
          <a:p>
            <a:pPr algn="l"/>
            <a:r>
              <a:rPr lang="uk-UA" sz="2000" dirty="0">
                <a:latin typeface="Bahnschrift" panose="020B0502040204020203" pitchFamily="34" charset="0"/>
              </a:rPr>
              <a:t>- 1927-1928- перерозподіл </a:t>
            </a:r>
            <a:r>
              <a:rPr lang="uk-UA" sz="2000" dirty="0" err="1">
                <a:latin typeface="Bahnschrift" panose="020B0502040204020203" pitchFamily="34" charset="0"/>
              </a:rPr>
              <a:t>кордонів.Українців</a:t>
            </a:r>
            <a:r>
              <a:rPr lang="uk-UA" sz="2000" dirty="0">
                <a:latin typeface="Bahnschrift" panose="020B0502040204020203" pitchFamily="34" charset="0"/>
              </a:rPr>
              <a:t> Стародубщини, </a:t>
            </a:r>
            <a:r>
              <a:rPr lang="uk-UA" sz="2000" dirty="0" err="1">
                <a:latin typeface="Bahnschrift" panose="020B0502040204020203" pitchFamily="34" charset="0"/>
              </a:rPr>
              <a:t>білгородщини</a:t>
            </a:r>
            <a:r>
              <a:rPr lang="uk-UA" sz="2000" dirty="0">
                <a:latin typeface="Bahnschrift" panose="020B0502040204020203" pitchFamily="34" charset="0"/>
              </a:rPr>
              <a:t>, </a:t>
            </a:r>
            <a:r>
              <a:rPr lang="uk-UA" sz="2000" dirty="0" err="1">
                <a:latin typeface="Bahnschrift" panose="020B0502040204020203" pitchFamily="34" charset="0"/>
              </a:rPr>
              <a:t>орловщини</a:t>
            </a:r>
            <a:r>
              <a:rPr lang="uk-UA" sz="2000" dirty="0">
                <a:latin typeface="Bahnschrift" panose="020B0502040204020203" pitchFamily="34" charset="0"/>
              </a:rPr>
              <a:t>, </a:t>
            </a:r>
            <a:r>
              <a:rPr lang="uk-UA" sz="2000" dirty="0" err="1">
                <a:latin typeface="Bahnschrift" panose="020B0502040204020203" pitchFamily="34" charset="0"/>
              </a:rPr>
              <a:t>донщини</a:t>
            </a:r>
            <a:r>
              <a:rPr lang="uk-UA" sz="2000" dirty="0">
                <a:latin typeface="Bahnschrift" panose="020B0502040204020203" pitchFamily="34" charset="0"/>
              </a:rPr>
              <a:t> депортували на Зелений, Малиновий, Сірий клин.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09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E433B43-1A7D-46BE-8489-FA3F5F73F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638" y="685800"/>
            <a:ext cx="5487035" cy="1123749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Депортації 30- 40-х років ХХ ст.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9BAA7F8-AC6F-4E77-A16C-7F9AA65147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98212" y="215660"/>
            <a:ext cx="5982296" cy="47013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latin typeface="Arial Black" panose="020B0A04020102020204" pitchFamily="34" charset="0"/>
              </a:rPr>
              <a:t>4 хвилі депортацій з вересня </a:t>
            </a:r>
          </a:p>
          <a:p>
            <a:pPr marL="0" indent="0">
              <a:buNone/>
            </a:pPr>
            <a:r>
              <a:rPr lang="uk-UA" dirty="0">
                <a:latin typeface="Arial Black" panose="020B0A04020102020204" pitchFamily="34" charset="0"/>
              </a:rPr>
              <a:t>                         1939 року</a:t>
            </a:r>
          </a:p>
          <a:p>
            <a:pPr marL="0" indent="0">
              <a:buNone/>
            </a:pPr>
            <a:endParaRPr lang="uk-UA" dirty="0">
              <a:latin typeface="Arial Black" panose="020B0A04020102020204" pitchFamily="34" charset="0"/>
            </a:endParaRPr>
          </a:p>
          <a:p>
            <a:r>
              <a:rPr lang="uk-UA" dirty="0">
                <a:latin typeface="Arial Black" panose="020B0A04020102020204" pitchFamily="34" charset="0"/>
              </a:rPr>
              <a:t>І – 1940 р.                           -89062 осіб</a:t>
            </a:r>
          </a:p>
          <a:p>
            <a:r>
              <a:rPr lang="uk-UA" dirty="0">
                <a:latin typeface="Arial Black" panose="020B0A04020102020204" pitchFamily="34" charset="0"/>
              </a:rPr>
              <a:t>ІІ – квітень-травень 1940 - 30 тис.</a:t>
            </a:r>
          </a:p>
          <a:p>
            <a:r>
              <a:rPr lang="uk-UA" dirty="0">
                <a:latin typeface="Arial Black" panose="020B0A04020102020204" pitchFamily="34" charset="0"/>
              </a:rPr>
              <a:t>ІІІ – літо 1940р.                      - 83 тис.</a:t>
            </a:r>
          </a:p>
          <a:p>
            <a:r>
              <a:rPr lang="uk-UA" dirty="0">
                <a:latin typeface="Arial Black" panose="020B0A04020102020204" pitchFamily="34" charset="0"/>
              </a:rPr>
              <a:t>І</a:t>
            </a:r>
            <a:r>
              <a:rPr lang="en-US" dirty="0">
                <a:latin typeface="Arial Black" panose="020B0A04020102020204" pitchFamily="34" charset="0"/>
              </a:rPr>
              <a:t>V</a:t>
            </a:r>
            <a:r>
              <a:rPr lang="uk-UA" dirty="0">
                <a:latin typeface="Arial Black" panose="020B0A04020102020204" pitchFamily="34" charset="0"/>
              </a:rPr>
              <a:t> – 85 тис., з них 12371 із Західної України</a:t>
            </a:r>
          </a:p>
          <a:p>
            <a:pPr marL="0" indent="0">
              <a:buNone/>
            </a:pPr>
            <a:r>
              <a:rPr lang="uk-UA" dirty="0">
                <a:latin typeface="Arial Black" panose="020B0A04020102020204" pitchFamily="34" charset="0"/>
              </a:rPr>
              <a:t>всього:</a:t>
            </a:r>
          </a:p>
          <a:p>
            <a:pPr marL="0" indent="0">
              <a:buNone/>
            </a:pPr>
            <a:r>
              <a:rPr lang="uk-UA" dirty="0">
                <a:latin typeface="Arial Black" panose="020B0A04020102020204" pitchFamily="34" charset="0"/>
              </a:rPr>
              <a:t>Вересень 1939- червень 1941- депортовано 1млн 250 тисяч осіб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699DD32-0DB7-456B-B3AA-E1431D9A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2131" y="1973180"/>
            <a:ext cx="4715755" cy="3401406"/>
          </a:xfrm>
          <a:solidFill>
            <a:schemeClr val="bg1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uk-UA" sz="2400" dirty="0"/>
              <a:t>Розкуркулення</a:t>
            </a:r>
          </a:p>
          <a:p>
            <a:pPr algn="l"/>
            <a:r>
              <a:rPr lang="uk-UA" sz="2400" dirty="0"/>
              <a:t>І хвиля 1929-1930-      292 115 осіб</a:t>
            </a:r>
          </a:p>
          <a:p>
            <a:pPr algn="l"/>
            <a:r>
              <a:rPr lang="uk-UA" sz="2400" dirty="0"/>
              <a:t>ІІ хвиля- 1930- 1931 – 277 465 осіб   (</a:t>
            </a:r>
            <a:r>
              <a:rPr lang="uk-UA" sz="2400" dirty="0" err="1"/>
              <a:t>пн.край</a:t>
            </a:r>
            <a:r>
              <a:rPr lang="uk-UA" sz="2400" dirty="0"/>
              <a:t>, Урал)</a:t>
            </a:r>
          </a:p>
          <a:p>
            <a:pPr algn="l"/>
            <a:r>
              <a:rPr lang="uk-UA" sz="2400" dirty="0"/>
              <a:t>ІІІ хвиля куркульської депортації 1932</a:t>
            </a:r>
            <a:r>
              <a:rPr lang="uk-UA" sz="3000" dirty="0"/>
              <a:t>-1934  - 50 тис. сімей</a:t>
            </a:r>
          </a:p>
          <a:p>
            <a:r>
              <a:rPr lang="uk-UA" sz="3600" dirty="0"/>
              <a:t>1932-1933     ГОЛОДОМОР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8565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AE4C5-16B7-45A1-AE7D-E90029A0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3" y="362309"/>
            <a:ext cx="4126860" cy="1121105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Депортації 30- 40-х років ХХ ст.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7AEDA7-0B12-4E59-BB53-DD49885728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72664" y="685800"/>
            <a:ext cx="5507843" cy="4688785"/>
          </a:xfrm>
        </p:spPr>
        <p:txBody>
          <a:bodyPr/>
          <a:lstStyle/>
          <a:p>
            <a:pPr marL="0" lvl="0" indent="0">
              <a:buClr>
                <a:srgbClr val="B80E0F"/>
              </a:buClr>
              <a:buNone/>
            </a:pPr>
            <a:r>
              <a:rPr lang="uk-UA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2A0BA8-70F4-4654-B187-661C8663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5660" y="1587260"/>
            <a:ext cx="5184476" cy="3787326"/>
          </a:xfrm>
        </p:spPr>
        <p:txBody>
          <a:bodyPr>
            <a:normAutofit fontScale="92500" lnSpcReduction="10000"/>
          </a:bodyPr>
          <a:lstStyle/>
          <a:p>
            <a:pPr algn="l"/>
            <a:endParaRPr lang="uk-UA" dirty="0"/>
          </a:p>
          <a:p>
            <a:pPr algn="l"/>
            <a:r>
              <a:rPr lang="uk-UA" dirty="0"/>
              <a:t>1935 </a:t>
            </a:r>
            <a:r>
              <a:rPr lang="uk-UA" dirty="0">
                <a:latin typeface="Bahnschrift" panose="020B0502040204020203" pitchFamily="34" charset="0"/>
              </a:rPr>
              <a:t>-   </a:t>
            </a:r>
            <a:r>
              <a:rPr lang="uk-UA" b="1" dirty="0">
                <a:latin typeface="Bahnschrift" panose="020B0502040204020203" pitchFamily="34" charset="0"/>
              </a:rPr>
              <a:t>депортації німецького, польського населення  західного  прикордоння  </a:t>
            </a:r>
            <a:r>
              <a:rPr lang="uk-UA" b="1" dirty="0" err="1">
                <a:latin typeface="Bahnschrift" panose="020B0502040204020203" pitchFamily="34" charset="0"/>
              </a:rPr>
              <a:t>срср</a:t>
            </a:r>
            <a:r>
              <a:rPr lang="uk-UA" b="1" dirty="0">
                <a:latin typeface="Bahnschrift" panose="020B0502040204020203" pitchFamily="34" charset="0"/>
              </a:rPr>
              <a:t>(</a:t>
            </a:r>
            <a:r>
              <a:rPr lang="uk-UA" b="1" i="1" dirty="0">
                <a:latin typeface="Bahnschrift" panose="020B0502040204020203" pitchFamily="34" charset="0"/>
              </a:rPr>
              <a:t>осадники, лісники, службовці, військові, поліція, власники підприємств) </a:t>
            </a:r>
          </a:p>
          <a:p>
            <a:pPr algn="l"/>
            <a:r>
              <a:rPr lang="uk-UA" b="1" dirty="0">
                <a:latin typeface="Arial Black" panose="020B0A04020102020204" pitchFamily="34" charset="0"/>
              </a:rPr>
              <a:t>1936</a:t>
            </a:r>
            <a:r>
              <a:rPr lang="uk-UA" dirty="0">
                <a:latin typeface="Bahnschrift" panose="020B0502040204020203" pitchFamily="34" charset="0"/>
              </a:rPr>
              <a:t>– «</a:t>
            </a:r>
            <a:r>
              <a:rPr lang="uk-UA" dirty="0">
                <a:latin typeface="Franklin Gothic Medium" panose="020B0603020102020204" pitchFamily="34" charset="0"/>
              </a:rPr>
              <a:t>депортація неблагонадійних</a:t>
            </a:r>
            <a:r>
              <a:rPr lang="uk-UA" dirty="0">
                <a:latin typeface="Bahnschrift" panose="020B0502040204020203" pitchFamily="34" charset="0"/>
              </a:rPr>
              <a:t>» -</a:t>
            </a:r>
            <a:r>
              <a:rPr lang="uk-UA" dirty="0">
                <a:latin typeface="Arial Black" panose="020B0A04020102020204" pitchFamily="34" charset="0"/>
              </a:rPr>
              <a:t>23519 </a:t>
            </a:r>
            <a:r>
              <a:rPr lang="uk-UA" dirty="0">
                <a:latin typeface="Bahnschrift" panose="020B0502040204020203" pitchFamily="34" charset="0"/>
              </a:rPr>
              <a:t>осіб</a:t>
            </a:r>
          </a:p>
          <a:p>
            <a:pPr algn="l"/>
            <a:r>
              <a:rPr lang="uk-UA" dirty="0"/>
              <a:t>1939 – </a:t>
            </a:r>
            <a:r>
              <a:rPr lang="uk-UA" b="1" dirty="0">
                <a:latin typeface="Bahnschrift" panose="020B0502040204020203" pitchFamily="34" charset="0"/>
              </a:rPr>
              <a:t>депортація сімей    депортованих поляків</a:t>
            </a:r>
          </a:p>
          <a:p>
            <a:pPr algn="l"/>
            <a:r>
              <a:rPr lang="uk-UA" dirty="0">
                <a:latin typeface="Arial Black" panose="020B0A04020102020204" pitchFamily="34" charset="0"/>
              </a:rPr>
              <a:t>1939-1941</a:t>
            </a:r>
            <a:r>
              <a:rPr lang="uk-UA" b="1" dirty="0">
                <a:latin typeface="Bahnschrift" panose="020B0502040204020203" pitchFamily="34" charset="0"/>
              </a:rPr>
              <a:t>- депортація польських громадян у </a:t>
            </a:r>
            <a:r>
              <a:rPr lang="uk-UA" b="1" dirty="0" err="1">
                <a:latin typeface="Bahnschrift" panose="020B0502040204020203" pitchFamily="34" charset="0"/>
              </a:rPr>
              <a:t>сх</a:t>
            </a:r>
            <a:r>
              <a:rPr lang="uk-UA" b="1" dirty="0">
                <a:latin typeface="Bahnschrift" panose="020B0502040204020203" pitchFamily="34" charset="0"/>
              </a:rPr>
              <a:t>. Райони СРСР- 1 млн.250 тис.</a:t>
            </a:r>
          </a:p>
          <a:p>
            <a:pPr algn="l"/>
            <a:endParaRPr lang="ru-RU" b="1" dirty="0">
              <a:latin typeface="Bahnschrift" panose="020B0502040204020203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5FB9F1-4B39-4CC1-B9EC-FE2350D84B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64" b="7256"/>
          <a:stretch/>
        </p:blipFill>
        <p:spPr>
          <a:xfrm>
            <a:off x="6615112" y="914400"/>
            <a:ext cx="4465395" cy="26396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C657E1-BBB6-46BD-952C-720904E9F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64" b="3215"/>
          <a:stretch/>
        </p:blipFill>
        <p:spPr>
          <a:xfrm>
            <a:off x="6615112" y="3782684"/>
            <a:ext cx="4465395" cy="159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9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09F99-CE9F-47B2-83C3-80F336DF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8" y="207035"/>
            <a:ext cx="4647975" cy="1276380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Депортації </a:t>
            </a:r>
            <a:br>
              <a:rPr lang="uk-UA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 роки Другої світової війни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63C4FD-73E2-4CDC-AD3E-BC8B68678C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8266" y="207036"/>
            <a:ext cx="6573326" cy="51675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>
                <a:latin typeface="Bahnschrift" panose="020B0502040204020203" pitchFamily="34" charset="0"/>
              </a:rPr>
              <a:t>в результаті </a:t>
            </a:r>
            <a:r>
              <a:rPr lang="uk-UA" dirty="0" err="1">
                <a:latin typeface="Bahnschrift" panose="020B0502040204020203" pitchFamily="34" charset="0"/>
              </a:rPr>
              <a:t>керченсько</a:t>
            </a:r>
            <a:r>
              <a:rPr lang="uk-UA" dirty="0">
                <a:latin typeface="Bahnschrift" panose="020B0502040204020203" pitchFamily="34" charset="0"/>
              </a:rPr>
              <a:t>-феодосійської операції червоної армії</a:t>
            </a:r>
          </a:p>
          <a:p>
            <a:r>
              <a:rPr lang="uk-UA" dirty="0">
                <a:latin typeface="Arial Black" panose="020B0A04020102020204" pitchFamily="34" charset="0"/>
              </a:rPr>
              <a:t>Січень 1942- </a:t>
            </a:r>
            <a:r>
              <a:rPr lang="uk-UA" dirty="0">
                <a:latin typeface="Bahnschrift" panose="020B0502040204020203" pitchFamily="34" charset="0"/>
              </a:rPr>
              <a:t>за наказом </a:t>
            </a:r>
            <a:r>
              <a:rPr lang="uk-UA" dirty="0" err="1">
                <a:latin typeface="Bahnschrift" panose="020B0502040204020203" pitchFamily="34" charset="0"/>
              </a:rPr>
              <a:t>Мехліса</a:t>
            </a:r>
            <a:r>
              <a:rPr lang="uk-UA" dirty="0">
                <a:latin typeface="Bahnschrift" panose="020B0502040204020203" pitchFamily="34" charset="0"/>
              </a:rPr>
              <a:t> з керченського півострова депортовано </a:t>
            </a:r>
            <a:r>
              <a:rPr lang="uk-UA" dirty="0">
                <a:latin typeface="Arial Black" panose="020B0A04020102020204" pitchFamily="34" charset="0"/>
              </a:rPr>
              <a:t>138 італійці</a:t>
            </a:r>
          </a:p>
          <a:p>
            <a:r>
              <a:rPr lang="uk-UA" dirty="0">
                <a:latin typeface="Bahnschrift" panose="020B0502040204020203" pitchFamily="34" charset="0"/>
              </a:rPr>
              <a:t> </a:t>
            </a:r>
            <a:r>
              <a:rPr lang="uk-UA" dirty="0">
                <a:latin typeface="Arial Black" panose="020B0A04020102020204" pitchFamily="34" charset="0"/>
              </a:rPr>
              <a:t>квітень-жовтень 1942 –</a:t>
            </a:r>
            <a:r>
              <a:rPr lang="uk-UA" dirty="0">
                <a:latin typeface="Bahnschrift" panose="020B0502040204020203" pitchFamily="34" charset="0"/>
              </a:rPr>
              <a:t>за листом </a:t>
            </a:r>
            <a:r>
              <a:rPr lang="uk-UA" dirty="0" err="1">
                <a:latin typeface="Bahnschrift" panose="020B0502040204020203" pitchFamily="34" charset="0"/>
              </a:rPr>
              <a:t>Л.Берії</a:t>
            </a:r>
            <a:r>
              <a:rPr lang="uk-UA" dirty="0">
                <a:latin typeface="Bahnschrift" panose="020B0502040204020203" pitchFamily="34" charset="0"/>
              </a:rPr>
              <a:t> </a:t>
            </a:r>
            <a:r>
              <a:rPr lang="uk-UA" b="1" dirty="0">
                <a:latin typeface="Bahnschrift" panose="020B0502040204020203" pitchFamily="34" charset="0"/>
              </a:rPr>
              <a:t>202 греки і турки </a:t>
            </a:r>
            <a:r>
              <a:rPr lang="uk-UA" dirty="0">
                <a:latin typeface="Bahnschrift" panose="020B0502040204020203" pitchFamily="34" charset="0"/>
              </a:rPr>
              <a:t>депортовані до Казахстану, Туркменії як « державно небезпечні елементи»</a:t>
            </a:r>
            <a:endParaRPr lang="uk-UA" dirty="0">
              <a:latin typeface="Arial Black" panose="020B0A04020102020204" pitchFamily="34" charset="0"/>
            </a:endParaRPr>
          </a:p>
          <a:p>
            <a:r>
              <a:rPr lang="uk-UA" dirty="0">
                <a:latin typeface="Arial Black" panose="020B0A04020102020204" pitchFamily="34" charset="0"/>
              </a:rPr>
              <a:t>1941-</a:t>
            </a:r>
            <a:r>
              <a:rPr lang="uk-UA" dirty="0">
                <a:latin typeface="Bahnschrift" panose="020B0502040204020203" pitchFamily="34" charset="0"/>
              </a:rPr>
              <a:t> депортації в табори смерті</a:t>
            </a:r>
          </a:p>
          <a:p>
            <a:r>
              <a:rPr lang="uk-UA" dirty="0">
                <a:latin typeface="Arial Black" panose="020B0A04020102020204" pitchFamily="34" charset="0"/>
              </a:rPr>
              <a:t>1943-1944</a:t>
            </a:r>
            <a:r>
              <a:rPr lang="uk-UA" dirty="0">
                <a:latin typeface="Bahnschrift" panose="020B0502040204020203" pitchFamily="34" charset="0"/>
              </a:rPr>
              <a:t>- депортація гітлерівцями українців  (остарбайтери)</a:t>
            </a:r>
          </a:p>
          <a:p>
            <a:r>
              <a:rPr lang="uk-UA" b="1" dirty="0">
                <a:latin typeface="Bahnschrift" panose="020B0502040204020203" pitchFamily="34" charset="0"/>
              </a:rPr>
              <a:t>5.04.1944</a:t>
            </a:r>
            <a:r>
              <a:rPr lang="uk-UA" dirty="0">
                <a:latin typeface="Bahnschrift" panose="020B0502040204020203" pitchFamily="34" charset="0"/>
              </a:rPr>
              <a:t> –інструкція про депортацію сімей членів ОУН, </a:t>
            </a:r>
            <a:r>
              <a:rPr lang="uk-UA" dirty="0" err="1">
                <a:latin typeface="Bahnschrift" panose="020B0502040204020203" pitchFamily="34" charset="0"/>
              </a:rPr>
              <a:t>Упа</a:t>
            </a:r>
            <a:r>
              <a:rPr lang="uk-UA" dirty="0">
                <a:latin typeface="Bahnschrift" panose="020B0502040204020203" pitchFamily="34" charset="0"/>
              </a:rPr>
              <a:t>. </a:t>
            </a:r>
          </a:p>
          <a:p>
            <a:pPr marL="0" indent="0">
              <a:buNone/>
            </a:pPr>
            <a:r>
              <a:rPr lang="uk-UA" b="1" dirty="0">
                <a:latin typeface="Bahnschrift" panose="020B0502040204020203" pitchFamily="34" charset="0"/>
              </a:rPr>
              <a:t>В період 1944-1952 рр. депортовано 203 662 особи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8AFE7D-2E5B-4260-A329-9564AA8F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793" y="1483415"/>
            <a:ext cx="4313208" cy="389117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dirty="0">
                <a:latin typeface="Arial Black" panose="020B0A04020102020204" pitchFamily="34" charset="0"/>
              </a:rPr>
              <a:t>1939</a:t>
            </a:r>
            <a:r>
              <a:rPr lang="uk-UA" dirty="0">
                <a:latin typeface="Bahnschrift Light" panose="020B0502040204020203" pitchFamily="34" charset="0"/>
              </a:rPr>
              <a:t>, </a:t>
            </a:r>
            <a:r>
              <a:rPr lang="uk-UA" b="1" dirty="0">
                <a:latin typeface="Bahnschrift Light" panose="020B0502040204020203" pitchFamily="34" charset="0"/>
              </a:rPr>
              <a:t>листопад- депортація біженців (48 тис.</a:t>
            </a:r>
            <a:r>
              <a:rPr lang="uk-UA" dirty="0">
                <a:latin typeface="Bahnschrift Light" panose="020B0502040204020203" pitchFamily="34" charset="0"/>
              </a:rPr>
              <a:t>)</a:t>
            </a:r>
          </a:p>
          <a:p>
            <a:pPr algn="l"/>
            <a:r>
              <a:rPr lang="uk-UA" dirty="0">
                <a:latin typeface="Arial Black" panose="020B0A04020102020204" pitchFamily="34" charset="0"/>
              </a:rPr>
              <a:t>15.08-11.09.1941</a:t>
            </a:r>
            <a:r>
              <a:rPr lang="uk-UA" dirty="0">
                <a:latin typeface="Bahnschrift" panose="020B0502040204020203" pitchFamily="34" charset="0"/>
              </a:rPr>
              <a:t> - депортація німців Криму</a:t>
            </a:r>
          </a:p>
          <a:p>
            <a:pPr algn="l"/>
            <a:r>
              <a:rPr lang="uk-UA" dirty="0">
                <a:latin typeface="Arial Black" panose="020B0A04020102020204" pitchFamily="34" charset="0"/>
              </a:rPr>
              <a:t>22.09.1941</a:t>
            </a:r>
            <a:r>
              <a:rPr lang="uk-UA" dirty="0">
                <a:latin typeface="Bahnschrift" panose="020B0502040204020203" pitchFamily="34" charset="0"/>
              </a:rPr>
              <a:t> – депортація 109 тис. (встигли-79 тис.) німців України в Казахстан</a:t>
            </a:r>
          </a:p>
          <a:p>
            <a:pPr algn="l"/>
            <a:r>
              <a:rPr lang="uk-UA" dirty="0">
                <a:latin typeface="Arial Black" panose="020B0A04020102020204" pitchFamily="34" charset="0"/>
              </a:rPr>
              <a:t>1941</a:t>
            </a:r>
            <a:r>
              <a:rPr lang="uk-UA" dirty="0">
                <a:latin typeface="Bahnschrift" panose="020B0502040204020203" pitchFamily="34" charset="0"/>
              </a:rPr>
              <a:t> -</a:t>
            </a:r>
            <a:r>
              <a:rPr lang="uk-UA" b="1" dirty="0">
                <a:latin typeface="Bahnschrift" panose="020B0502040204020203" pitchFamily="34" charset="0"/>
              </a:rPr>
              <a:t>Червнева депортація </a:t>
            </a:r>
            <a:r>
              <a:rPr lang="uk-UA" dirty="0">
                <a:latin typeface="Bahnschrift" panose="020B0502040204020203" pitchFamily="34" charset="0"/>
              </a:rPr>
              <a:t>(Латвія, Литва, Естонія, Білорусь).</a:t>
            </a:r>
          </a:p>
          <a:p>
            <a:pPr algn="l"/>
            <a:r>
              <a:rPr lang="uk-UA" dirty="0">
                <a:latin typeface="Bahnschrift" panose="020B0502040204020203" pitchFamily="34" charset="0"/>
              </a:rPr>
              <a:t>Пн. Буковина </a:t>
            </a:r>
            <a:r>
              <a:rPr lang="uk-UA" b="1" dirty="0">
                <a:latin typeface="Bahnschrift" panose="020B0502040204020203" pitchFamily="34" charset="0"/>
              </a:rPr>
              <a:t>(181 родина), </a:t>
            </a:r>
            <a:r>
              <a:rPr lang="uk-UA" dirty="0">
                <a:latin typeface="Bahnschrift" panose="020B0502040204020203" pitchFamily="34" charset="0"/>
              </a:rPr>
              <a:t>Західна  Україна</a:t>
            </a:r>
            <a:r>
              <a:rPr lang="uk-UA" b="1" dirty="0">
                <a:latin typeface="Bahnschrift" panose="020B0502040204020203" pitchFamily="34" charset="0"/>
              </a:rPr>
              <a:t>(300тис.) </a:t>
            </a:r>
          </a:p>
          <a:p>
            <a:pPr algn="l"/>
            <a:endParaRPr lang="ru-RU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4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4B5BF8A-B6EA-43F7-9447-193FB8C4D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55276"/>
            <a:ext cx="8026878" cy="577970"/>
          </a:xfrm>
        </p:spPr>
        <p:txBody>
          <a:bodyPr>
            <a:normAutofit/>
          </a:bodyPr>
          <a:lstStyle/>
          <a:p>
            <a:r>
              <a:rPr lang="uk-UA" sz="2800" dirty="0"/>
              <a:t>                           Депортації з прабатьківських земель</a:t>
            </a: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E383DE-A105-4DF9-817B-13EF4F6340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166" y="733247"/>
            <a:ext cx="4183811" cy="4641340"/>
          </a:xfrm>
        </p:spPr>
        <p:txBody>
          <a:bodyPr>
            <a:normAutofit/>
          </a:bodyPr>
          <a:lstStyle/>
          <a:p>
            <a:r>
              <a:rPr lang="uk-UA" dirty="0">
                <a:latin typeface="Bahnschrift SemiCondensed" panose="020B0502040204020203" pitchFamily="34" charset="0"/>
              </a:rPr>
              <a:t>18.05.1944 - Депортація кримських татар як   «антирадянських елементів»</a:t>
            </a:r>
          </a:p>
          <a:p>
            <a:endParaRPr lang="uk-UA" dirty="0">
              <a:latin typeface="Bahnschrift SemiCondensed" panose="020B0502040204020203" pitchFamily="34" charset="0"/>
            </a:endParaRPr>
          </a:p>
          <a:p>
            <a:endParaRPr lang="uk-UA" dirty="0">
              <a:latin typeface="Bahnschrift SemiCondensed" panose="020B0502040204020203" pitchFamily="34" charset="0"/>
            </a:endParaRPr>
          </a:p>
          <a:p>
            <a:endParaRPr lang="uk-UA" dirty="0">
              <a:latin typeface="Bahnschrift SemiCondensed" panose="020B0502040204020203" pitchFamily="34" charset="0"/>
            </a:endParaRPr>
          </a:p>
          <a:p>
            <a:endParaRPr lang="uk-UA" dirty="0">
              <a:latin typeface="Bahnschrift SemiCondensed" panose="020B0502040204020203" pitchFamily="34" charset="0"/>
            </a:endParaRPr>
          </a:p>
          <a:p>
            <a:r>
              <a:rPr lang="uk-UA" dirty="0">
                <a:latin typeface="Bahnschrift SemiCondensed" panose="020B0502040204020203" pitchFamily="34" charset="0"/>
              </a:rPr>
              <a:t>2 червня 1944 року – депортація греків, вірмен, болгар як «німецьких пособників» (38 455)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E303282-3F88-4687-ADD5-F343707688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23758" y="733247"/>
            <a:ext cx="6974366" cy="46413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uk-UA" dirty="0"/>
          </a:p>
          <a:p>
            <a:r>
              <a:rPr lang="uk-UA" sz="2400" dirty="0">
                <a:latin typeface="Bahnschrift SemiBold SemiConden" panose="020B0502040204020203" pitchFamily="34" charset="0"/>
              </a:rPr>
              <a:t>9.09.1944 и-15.02.1951.угода </a:t>
            </a:r>
            <a:r>
              <a:rPr lang="uk-UA" sz="2400" dirty="0" err="1">
                <a:latin typeface="Bahnschrift SemiBold SemiConden" panose="020B0502040204020203" pitchFamily="34" charset="0"/>
              </a:rPr>
              <a:t>срср</a:t>
            </a:r>
            <a:r>
              <a:rPr lang="uk-UA" sz="2400" dirty="0">
                <a:latin typeface="Bahnschrift SemiBold SemiConden" panose="020B0502040204020203" pitchFamily="34" charset="0"/>
              </a:rPr>
              <a:t>  </a:t>
            </a:r>
          </a:p>
          <a:p>
            <a:pPr marL="0" indent="0">
              <a:buNone/>
            </a:pPr>
            <a:r>
              <a:rPr lang="uk-UA" sz="2400" dirty="0">
                <a:latin typeface="Bahnschrift SemiBold SemiConden" panose="020B0502040204020203" pitchFamily="34" charset="0"/>
              </a:rPr>
              <a:t>Польщі про обмін ділянками </a:t>
            </a:r>
          </a:p>
          <a:p>
            <a:pPr marL="0" indent="0">
              <a:buNone/>
            </a:pPr>
            <a:r>
              <a:rPr lang="uk-UA" sz="2400" dirty="0">
                <a:latin typeface="Bahnschrift SemiBold SemiConden" panose="020B0502040204020203" pitchFamily="34" charset="0"/>
              </a:rPr>
              <a:t>державних територій</a:t>
            </a:r>
            <a:endParaRPr lang="uk-UA" dirty="0">
              <a:latin typeface="Bahnschrift SemiBold SemiConden" panose="020B0502040204020203" pitchFamily="34" charset="0"/>
            </a:endParaRPr>
          </a:p>
          <a:p>
            <a:r>
              <a:rPr lang="uk-UA" sz="2400" dirty="0">
                <a:latin typeface="Bahnschrift SemiBold SemiConden" panose="020B0502040204020203" pitchFamily="34" charset="0"/>
              </a:rPr>
              <a:t>Акція « ЗАПАД» (1947)</a:t>
            </a:r>
          </a:p>
          <a:p>
            <a:r>
              <a:rPr lang="uk-UA" sz="2400" dirty="0">
                <a:latin typeface="Bahnschrift SemiBold SemiConden" panose="020B0502040204020203" pitchFamily="34" charset="0"/>
              </a:rPr>
              <a:t>Акція « Вісла» (1947)</a:t>
            </a:r>
          </a:p>
          <a:p>
            <a:r>
              <a:rPr lang="uk-UA" sz="2400" dirty="0">
                <a:latin typeface="Bahnschrift SemiBold SemiConden" panose="020B0502040204020203" pitchFamily="34" charset="0"/>
              </a:rPr>
              <a:t>Депортація (1948)</a:t>
            </a:r>
          </a:p>
          <a:p>
            <a:pPr marL="0" indent="0">
              <a:buNone/>
            </a:pPr>
            <a:r>
              <a:rPr lang="uk-UA" sz="2400" dirty="0">
                <a:latin typeface="Bahnschrift SemiBold SemiConden" panose="020B0502040204020203" pitchFamily="34" charset="0"/>
              </a:rPr>
              <a:t>«нетрудових елементів»</a:t>
            </a:r>
          </a:p>
          <a:p>
            <a:r>
              <a:rPr lang="uk-UA" sz="2400" dirty="0">
                <a:latin typeface="Bahnschrift SemiBold SemiConden" panose="020B0502040204020203" pitchFamily="34" charset="0"/>
              </a:rPr>
              <a:t>остаточне вирішення «інвалідного питання» (1947-1949)</a:t>
            </a:r>
          </a:p>
          <a:p>
            <a:r>
              <a:rPr lang="uk-UA" sz="2400" dirty="0">
                <a:latin typeface="Bahnschrift SemiBold SemiConden" panose="020B0502040204020203" pitchFamily="34" charset="0"/>
              </a:rPr>
              <a:t> Акція « Тройка» (1951)</a:t>
            </a:r>
          </a:p>
          <a:p>
            <a:pPr marL="0" indent="0" algn="ctr">
              <a:buNone/>
            </a:pPr>
            <a:r>
              <a:rPr lang="uk-UA" sz="2400" dirty="0">
                <a:latin typeface="Arial Black" panose="020B0A04020102020204" pitchFamily="34" charset="0"/>
              </a:rPr>
              <a:t>14.11.1989 скасовано ВР </a:t>
            </a:r>
            <a:r>
              <a:rPr lang="uk-UA" sz="2400" dirty="0" err="1">
                <a:latin typeface="Arial Black" panose="020B0A04020102020204" pitchFamily="34" charset="0"/>
              </a:rPr>
              <a:t>срср</a:t>
            </a:r>
            <a:r>
              <a:rPr lang="uk-UA" sz="2400" dirty="0">
                <a:latin typeface="Arial Black" panose="020B0A04020102020204" pitchFamily="34" charset="0"/>
              </a:rPr>
              <a:t> всі </a:t>
            </a:r>
            <a:r>
              <a:rPr lang="uk-UA" sz="2400" dirty="0" err="1">
                <a:latin typeface="Arial Black" panose="020B0A04020102020204" pitchFamily="34" charset="0"/>
              </a:rPr>
              <a:t>депортаційні</a:t>
            </a:r>
            <a:r>
              <a:rPr lang="uk-UA" sz="2400" dirty="0">
                <a:latin typeface="Arial Black" panose="020B0A04020102020204" pitchFamily="34" charset="0"/>
              </a:rPr>
              <a:t> обмеження </a:t>
            </a:r>
            <a:endParaRPr lang="ru-RU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F30AEF-0321-4B02-A4C7-5F006D077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76" y="2287782"/>
            <a:ext cx="2619375" cy="17430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BCDE4D-8817-4573-B113-0AD9A5CED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656" y="2144923"/>
            <a:ext cx="2819400" cy="16192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91FE0D-2BE2-4DCC-BE57-03A0E65E34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714"/>
          <a:stretch/>
        </p:blipFill>
        <p:spPr>
          <a:xfrm>
            <a:off x="9148314" y="148431"/>
            <a:ext cx="2357885" cy="22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1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603</TotalTime>
  <Words>617</Words>
  <Application>Microsoft Office PowerPoint</Application>
  <PresentationFormat>Широкоэкранный</PresentationFormat>
  <Paragraphs>111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Arial Black</vt:lpstr>
      <vt:lpstr>Bahnschrift</vt:lpstr>
      <vt:lpstr>Bahnschrift Light</vt:lpstr>
      <vt:lpstr>Bahnschrift SemiBold</vt:lpstr>
      <vt:lpstr>Bahnschrift SemiBold SemiConden</vt:lpstr>
      <vt:lpstr>Bahnschrift SemiCondensed</vt:lpstr>
      <vt:lpstr>Constantia</vt:lpstr>
      <vt:lpstr>Franklin Gothic Medium</vt:lpstr>
      <vt:lpstr>Impact</vt:lpstr>
      <vt:lpstr>Segoe UI Black</vt:lpstr>
      <vt:lpstr>Главное мероприятие</vt:lpstr>
      <vt:lpstr> депортації як ПРАКТИКА етнічних чисток В системі геноциду  </vt:lpstr>
      <vt:lpstr>ДЕПОРТАЦіЯ-(франц. deportation від лат. dеportаtio – вигнання, заслання) – примусове виселення з місця постійного проживання особи, групи осіб чи народу</vt:lpstr>
      <vt:lpstr>Із ІСТОРІї депортацій</vt:lpstr>
      <vt:lpstr>                   Властивості депортацій совітів</vt:lpstr>
      <vt:lpstr>Початок совєтських департацій </vt:lpstr>
      <vt:lpstr>Депортації 30- 40-х років ХХ ст.</vt:lpstr>
      <vt:lpstr>Депортації 30- 40-х років ХХ ст.</vt:lpstr>
      <vt:lpstr>Депортації  в роки Другої світової війни</vt:lpstr>
      <vt:lpstr>                           Депортації з прабатьківських земель</vt:lpstr>
      <vt:lpstr>ХХІ ст.  депортації по-Рашистськи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Сталінські депортації як система</dc:title>
  <dc:creator>user1</dc:creator>
  <cp:lastModifiedBy>user1</cp:lastModifiedBy>
  <cp:revision>234</cp:revision>
  <dcterms:created xsi:type="dcterms:W3CDTF">2024-05-20T13:14:32Z</dcterms:created>
  <dcterms:modified xsi:type="dcterms:W3CDTF">2024-05-24T08:25:12Z</dcterms:modified>
</cp:coreProperties>
</file>